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4" r:id="rId2"/>
    <p:sldId id="273" r:id="rId3"/>
    <p:sldId id="300" r:id="rId4"/>
    <p:sldId id="395" r:id="rId5"/>
    <p:sldId id="394" r:id="rId6"/>
    <p:sldId id="39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975"/>
    <a:srgbClr val="094560"/>
    <a:srgbClr val="81B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04" autoAdjust="0"/>
    <p:restoredTop sz="94624" autoAdjust="0"/>
  </p:normalViewPr>
  <p:slideViewPr>
    <p:cSldViewPr snapToGrid="0" snapToObjects="1">
      <p:cViewPr varScale="1">
        <p:scale>
          <a:sx n="106" d="100"/>
          <a:sy n="106" d="100"/>
        </p:scale>
        <p:origin x="7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88" d="100"/>
        <a:sy n="288" d="100"/>
      </p:scale>
      <p:origin x="0" y="1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CA1C7-1393-894E-B0AD-6608FA1B5D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8CD35-437B-B94F-B084-493E7F168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3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1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3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9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8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0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8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0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6D88C-E5E2-514B-B9BA-C3D9EB4AEC6C}" type="datetimeFigureOut">
              <a:rPr lang="en-US" smtClean="0"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7E610-6A60-024D-9E56-E6C397FC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stbasedphilanthropy.org/resourc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llo@trustbasedphilanthropy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995" y="444698"/>
            <a:ext cx="856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3C975"/>
                </a:solidFill>
                <a:latin typeface="Metropolis"/>
              </a:rPr>
              <a:t>The Power of Trust and Relationships </a:t>
            </a:r>
          </a:p>
          <a:p>
            <a:pPr algn="ctr"/>
            <a:r>
              <a:rPr lang="en-US" sz="3000" b="1" dirty="0">
                <a:solidFill>
                  <a:srgbClr val="93C975"/>
                </a:solidFill>
                <a:latin typeface="Metropolis"/>
              </a:rPr>
              <a:t>in Philanthropy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30DD6296-3B30-F641-BF9C-628D458E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566" y="5083168"/>
            <a:ext cx="1774865" cy="1774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432725-E744-964F-AE86-D03F0CA01C5C}"/>
              </a:ext>
            </a:extLst>
          </p:cNvPr>
          <p:cNvSpPr txBox="1"/>
          <p:nvPr/>
        </p:nvSpPr>
        <p:spPr>
          <a:xfrm>
            <a:off x="1782348" y="4538069"/>
            <a:ext cx="20746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94560"/>
                </a:solidFill>
                <a:latin typeface="Metropolis" pitchFamily="2" charset="77"/>
              </a:rPr>
              <a:t>John Esterle</a:t>
            </a:r>
          </a:p>
          <a:p>
            <a:pPr algn="ctr"/>
            <a:r>
              <a:rPr lang="en-US" sz="1400" dirty="0">
                <a:solidFill>
                  <a:srgbClr val="094560"/>
                </a:solidFill>
                <a:latin typeface="Metropolis" pitchFamily="2" charset="77"/>
              </a:rPr>
              <a:t>Co-Executive Director</a:t>
            </a:r>
          </a:p>
          <a:p>
            <a:pPr algn="ctr"/>
            <a:r>
              <a:rPr lang="en-US" sz="1400" dirty="0">
                <a:solidFill>
                  <a:srgbClr val="094560"/>
                </a:solidFill>
                <a:latin typeface="Metropolis" pitchFamily="2" charset="77"/>
              </a:rPr>
              <a:t>The Whitman Institute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D9C13-4C97-AF41-A83B-E02DB5E52C2B}"/>
              </a:ext>
            </a:extLst>
          </p:cNvPr>
          <p:cNvSpPr txBox="1"/>
          <p:nvPr/>
        </p:nvSpPr>
        <p:spPr>
          <a:xfrm>
            <a:off x="4815456" y="4538069"/>
            <a:ext cx="30267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94560"/>
                </a:solidFill>
                <a:latin typeface="Metropolis" pitchFamily="2" charset="77"/>
              </a:rPr>
              <a:t>Shaady Salehi</a:t>
            </a:r>
          </a:p>
          <a:p>
            <a:pPr algn="ctr"/>
            <a:r>
              <a:rPr lang="en-US" sz="1400" dirty="0">
                <a:solidFill>
                  <a:srgbClr val="094560"/>
                </a:solidFill>
                <a:latin typeface="Metropolis" pitchFamily="2" charset="77"/>
              </a:rPr>
              <a:t>Director</a:t>
            </a:r>
          </a:p>
          <a:p>
            <a:pPr algn="ctr"/>
            <a:r>
              <a:rPr lang="en-US" sz="1400" dirty="0">
                <a:solidFill>
                  <a:srgbClr val="094560"/>
                </a:solidFill>
                <a:latin typeface="Metropolis" pitchFamily="2" charset="77"/>
              </a:rPr>
              <a:t>Trust-Based Philanthropy Project</a:t>
            </a:r>
          </a:p>
        </p:txBody>
      </p:sp>
      <p:pic>
        <p:nvPicPr>
          <p:cNvPr id="8" name="Picture 7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F286A2DE-6708-264D-8A7E-7B024F9F9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" b="32201"/>
          <a:stretch/>
        </p:blipFill>
        <p:spPr>
          <a:xfrm>
            <a:off x="5089577" y="2027988"/>
            <a:ext cx="2478549" cy="2487555"/>
          </a:xfrm>
          <a:prstGeom prst="rect">
            <a:avLst/>
          </a:prstGeom>
        </p:spPr>
      </p:pic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CBB7342-1BC5-5149-AC2E-4C874952B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0" t="27013" b="11688"/>
          <a:stretch/>
        </p:blipFill>
        <p:spPr>
          <a:xfrm>
            <a:off x="1575874" y="2027987"/>
            <a:ext cx="2494832" cy="24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9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994108" cy="4548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654" y="438047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94560"/>
                </a:solidFill>
                <a:latin typeface="Metropolis" pitchFamily="2" charset="77"/>
              </a:rPr>
              <a:t>The Problem:  </a:t>
            </a:r>
          </a:p>
          <a:p>
            <a:pPr algn="ctr"/>
            <a:r>
              <a:rPr lang="en-US" sz="2800" b="1" dirty="0">
                <a:solidFill>
                  <a:srgbClr val="094560"/>
                </a:solidFill>
                <a:latin typeface="Metropolis" pitchFamily="2" charset="77"/>
              </a:rPr>
              <a:t>A Values to Practice Gap in Philanthropy </a:t>
            </a:r>
          </a:p>
        </p:txBody>
      </p:sp>
    </p:spTree>
    <p:extLst>
      <p:ext uri="{BB962C8B-B14F-4D97-AF65-F5344CB8AC3E}">
        <p14:creationId xmlns:p14="http://schemas.microsoft.com/office/powerpoint/2010/main" val="258386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30DD6296-3B30-F641-BF9C-628D458E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242" y="5293858"/>
            <a:ext cx="1527315" cy="152731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CCF7F5C-1C46-3A46-8FDD-611A66F8F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00939" cy="6861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7FDFA7-A1B2-7C49-BC8C-C035D6632F21}"/>
              </a:ext>
            </a:extLst>
          </p:cNvPr>
          <p:cNvSpPr txBox="1"/>
          <p:nvPr/>
        </p:nvSpPr>
        <p:spPr>
          <a:xfrm>
            <a:off x="5363102" y="463826"/>
            <a:ext cx="348845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94560"/>
                </a:solidFill>
                <a:latin typeface="Metropolis" pitchFamily="2" charset="77"/>
              </a:rPr>
              <a:t>A Values-Based Approach</a:t>
            </a:r>
          </a:p>
          <a:p>
            <a:endParaRPr lang="en-US" sz="2000" b="1" dirty="0">
              <a:solidFill>
                <a:srgbClr val="93C975"/>
              </a:solidFill>
              <a:latin typeface="Metropolis" pitchFamily="2" charset="77"/>
            </a:endParaRPr>
          </a:p>
          <a:p>
            <a:pPr algn="ctr"/>
            <a:r>
              <a:rPr lang="en-US" sz="2000" b="1" dirty="0">
                <a:solidFill>
                  <a:srgbClr val="93C975"/>
                </a:solidFill>
                <a:latin typeface="Metropolis" pitchFamily="2" charset="77"/>
              </a:rPr>
              <a:t>Power-Sharing</a:t>
            </a:r>
          </a:p>
          <a:p>
            <a:pPr algn="ctr"/>
            <a:endParaRPr lang="en-US" sz="2000" b="1" dirty="0">
              <a:solidFill>
                <a:srgbClr val="93C975"/>
              </a:solidFill>
              <a:latin typeface="Metropolis" pitchFamily="2" charset="77"/>
            </a:endParaRPr>
          </a:p>
          <a:p>
            <a:pPr algn="ctr"/>
            <a:r>
              <a:rPr lang="en-US" sz="2000" b="1" dirty="0">
                <a:solidFill>
                  <a:srgbClr val="93C975"/>
                </a:solidFill>
                <a:latin typeface="Metropolis" pitchFamily="2" charset="77"/>
              </a:rPr>
              <a:t>Equity</a:t>
            </a:r>
          </a:p>
          <a:p>
            <a:pPr algn="ctr"/>
            <a:endParaRPr lang="en-US" sz="2000" b="1" dirty="0">
              <a:solidFill>
                <a:srgbClr val="93C975"/>
              </a:solidFill>
              <a:latin typeface="Metropolis" pitchFamily="2" charset="77"/>
            </a:endParaRPr>
          </a:p>
          <a:p>
            <a:pPr algn="ctr"/>
            <a:r>
              <a:rPr lang="en-US" sz="2000" b="1" dirty="0">
                <a:solidFill>
                  <a:srgbClr val="93C975"/>
                </a:solidFill>
                <a:latin typeface="Metropolis" pitchFamily="2" charset="77"/>
              </a:rPr>
              <a:t>Humility</a:t>
            </a:r>
          </a:p>
          <a:p>
            <a:pPr algn="ctr"/>
            <a:endParaRPr lang="en-US" sz="2000" b="1" dirty="0">
              <a:solidFill>
                <a:srgbClr val="93C975"/>
              </a:solidFill>
              <a:latin typeface="Metropolis" pitchFamily="2" charset="77"/>
            </a:endParaRPr>
          </a:p>
          <a:p>
            <a:pPr algn="ctr"/>
            <a:r>
              <a:rPr lang="en-US" sz="2000" b="1" dirty="0">
                <a:solidFill>
                  <a:srgbClr val="93C975"/>
                </a:solidFill>
                <a:latin typeface="Metropolis" pitchFamily="2" charset="77"/>
              </a:rPr>
              <a:t>Transparency</a:t>
            </a:r>
          </a:p>
          <a:p>
            <a:pPr algn="ctr"/>
            <a:endParaRPr lang="en-US" sz="2000" b="1" dirty="0">
              <a:solidFill>
                <a:srgbClr val="93C975"/>
              </a:solidFill>
              <a:latin typeface="Metropolis" pitchFamily="2" charset="77"/>
            </a:endParaRPr>
          </a:p>
          <a:p>
            <a:pPr algn="ctr"/>
            <a:r>
              <a:rPr lang="en-US" sz="2000" b="1" dirty="0">
                <a:solidFill>
                  <a:srgbClr val="93C975"/>
                </a:solidFill>
                <a:latin typeface="Metropolis" pitchFamily="2" charset="77"/>
              </a:rPr>
              <a:t>Curiosity</a:t>
            </a:r>
          </a:p>
          <a:p>
            <a:pPr algn="ctr"/>
            <a:endParaRPr lang="en-US" sz="2000" b="1" dirty="0">
              <a:solidFill>
                <a:srgbClr val="93C975"/>
              </a:solidFill>
              <a:latin typeface="Metropolis" pitchFamily="2" charset="77"/>
            </a:endParaRPr>
          </a:p>
          <a:p>
            <a:pPr algn="ctr"/>
            <a:r>
              <a:rPr lang="en-US" sz="2000" b="1" dirty="0">
                <a:solidFill>
                  <a:srgbClr val="93C975"/>
                </a:solidFill>
                <a:latin typeface="Metropolis" pitchFamily="2" charset="77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235834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993" y="450053"/>
            <a:ext cx="856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3C975"/>
                </a:solidFill>
                <a:latin typeface="Metropolis"/>
              </a:rPr>
              <a:t>6 Principles of Trust-Based Philanthropy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30DD6296-3B30-F641-BF9C-628D458E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687" y="5330685"/>
            <a:ext cx="1527315" cy="1527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D5CB0-F7EC-A740-9290-2044BBC4FB34}"/>
              </a:ext>
            </a:extLst>
          </p:cNvPr>
          <p:cNvSpPr txBox="1"/>
          <p:nvPr/>
        </p:nvSpPr>
        <p:spPr>
          <a:xfrm>
            <a:off x="1530940" y="1359387"/>
            <a:ext cx="6082114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94560"/>
              </a:buClr>
            </a:pPr>
            <a:r>
              <a:rPr lang="en-US" sz="2600" dirty="0">
                <a:solidFill>
                  <a:srgbClr val="094560"/>
                </a:solidFill>
                <a:latin typeface="Metropolis" pitchFamily="2" charset="77"/>
              </a:rPr>
              <a:t>Give Multi-Year Unrestricted Funding</a:t>
            </a:r>
          </a:p>
          <a:p>
            <a:pPr marL="342900" indent="-342900">
              <a:buClr>
                <a:srgbClr val="094560"/>
              </a:buClr>
              <a:buFont typeface="+mj-lt"/>
              <a:buAutoNum type="arabicParenR"/>
            </a:pPr>
            <a:endParaRPr lang="en-US" sz="2600" dirty="0">
              <a:solidFill>
                <a:srgbClr val="094560"/>
              </a:solidFill>
              <a:latin typeface="Metropolis" pitchFamily="2" charset="77"/>
            </a:endParaRPr>
          </a:p>
          <a:p>
            <a:pPr>
              <a:buClr>
                <a:srgbClr val="094560"/>
              </a:buClr>
            </a:pPr>
            <a:r>
              <a:rPr lang="en-US" sz="2600" dirty="0">
                <a:solidFill>
                  <a:srgbClr val="094560"/>
                </a:solidFill>
                <a:latin typeface="Metropolis" pitchFamily="2" charset="77"/>
              </a:rPr>
              <a:t>Do the Homework</a:t>
            </a:r>
          </a:p>
          <a:p>
            <a:pPr>
              <a:buClr>
                <a:srgbClr val="094560"/>
              </a:buClr>
            </a:pPr>
            <a:endParaRPr lang="en-US" sz="2600" dirty="0">
              <a:solidFill>
                <a:srgbClr val="094560"/>
              </a:solidFill>
              <a:latin typeface="Metropolis" pitchFamily="2" charset="77"/>
            </a:endParaRPr>
          </a:p>
          <a:p>
            <a:pPr>
              <a:buClr>
                <a:srgbClr val="094560"/>
              </a:buClr>
            </a:pPr>
            <a:r>
              <a:rPr lang="en-US" sz="2600" dirty="0">
                <a:solidFill>
                  <a:srgbClr val="094560"/>
                </a:solidFill>
                <a:latin typeface="Metropolis" pitchFamily="2" charset="77"/>
              </a:rPr>
              <a:t>Simplify &amp; Streamline Paperwork</a:t>
            </a:r>
          </a:p>
          <a:p>
            <a:pPr marL="342900" indent="-342900">
              <a:buClr>
                <a:srgbClr val="094560"/>
              </a:buClr>
              <a:buFont typeface="+mj-lt"/>
              <a:buAutoNum type="arabicParenR"/>
            </a:pPr>
            <a:endParaRPr lang="en-US" sz="2600" dirty="0">
              <a:solidFill>
                <a:srgbClr val="094560"/>
              </a:solidFill>
              <a:latin typeface="Metropolis" pitchFamily="2" charset="77"/>
            </a:endParaRPr>
          </a:p>
          <a:p>
            <a:pPr>
              <a:buClr>
                <a:srgbClr val="094560"/>
              </a:buClr>
            </a:pPr>
            <a:r>
              <a:rPr lang="en-US" sz="2600" dirty="0">
                <a:solidFill>
                  <a:srgbClr val="094560"/>
                </a:solidFill>
                <a:latin typeface="Metropolis" pitchFamily="2" charset="77"/>
              </a:rPr>
              <a:t>Be Transparent &amp; Responsive</a:t>
            </a:r>
          </a:p>
          <a:p>
            <a:pPr marL="342900" indent="-342900">
              <a:buClr>
                <a:srgbClr val="094560"/>
              </a:buClr>
              <a:buFont typeface="+mj-lt"/>
              <a:buAutoNum type="arabicParenR"/>
            </a:pPr>
            <a:endParaRPr lang="en-US" sz="2600" dirty="0">
              <a:solidFill>
                <a:srgbClr val="094560"/>
              </a:solidFill>
              <a:latin typeface="Metropolis" pitchFamily="2" charset="77"/>
            </a:endParaRPr>
          </a:p>
          <a:p>
            <a:pPr>
              <a:buClr>
                <a:srgbClr val="094560"/>
              </a:buClr>
            </a:pPr>
            <a:r>
              <a:rPr lang="en-US" sz="2600" dirty="0">
                <a:solidFill>
                  <a:srgbClr val="094560"/>
                </a:solidFill>
                <a:latin typeface="Metropolis" pitchFamily="2" charset="77"/>
              </a:rPr>
              <a:t>Solicit &amp; Act on Feedback</a:t>
            </a:r>
          </a:p>
          <a:p>
            <a:pPr marL="342900" indent="-342900">
              <a:buClr>
                <a:srgbClr val="094560"/>
              </a:buClr>
              <a:buFont typeface="+mj-lt"/>
              <a:buAutoNum type="arabicParenR"/>
            </a:pPr>
            <a:endParaRPr lang="en-US" sz="2600" dirty="0">
              <a:solidFill>
                <a:srgbClr val="094560"/>
              </a:solidFill>
              <a:latin typeface="Metropolis" pitchFamily="2" charset="77"/>
            </a:endParaRPr>
          </a:p>
          <a:p>
            <a:pPr>
              <a:buClr>
                <a:srgbClr val="094560"/>
              </a:buClr>
            </a:pPr>
            <a:r>
              <a:rPr lang="en-US" sz="2600" dirty="0">
                <a:solidFill>
                  <a:srgbClr val="094560"/>
                </a:solidFill>
                <a:latin typeface="Metropolis" pitchFamily="2" charset="77"/>
              </a:rPr>
              <a:t>Offer Support Beyond the Check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B2D01F-AD0D-E84B-B4BB-AC5349AB2995}"/>
              </a:ext>
            </a:extLst>
          </p:cNvPr>
          <p:cNvSpPr/>
          <p:nvPr/>
        </p:nvSpPr>
        <p:spPr>
          <a:xfrm>
            <a:off x="1051022" y="1492189"/>
            <a:ext cx="354164" cy="317321"/>
          </a:xfrm>
          <a:prstGeom prst="ellipse">
            <a:avLst/>
          </a:prstGeom>
          <a:solidFill>
            <a:srgbClr val="93C9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4E93DA-DD9E-4B4B-9864-D51881BCA77C}"/>
              </a:ext>
            </a:extLst>
          </p:cNvPr>
          <p:cNvSpPr/>
          <p:nvPr/>
        </p:nvSpPr>
        <p:spPr>
          <a:xfrm>
            <a:off x="1051022" y="2265364"/>
            <a:ext cx="354164" cy="317321"/>
          </a:xfrm>
          <a:prstGeom prst="ellipse">
            <a:avLst/>
          </a:prstGeom>
          <a:solidFill>
            <a:srgbClr val="93C9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557C0D-5907-6948-96EF-A2821A9FD568}"/>
              </a:ext>
            </a:extLst>
          </p:cNvPr>
          <p:cNvSpPr/>
          <p:nvPr/>
        </p:nvSpPr>
        <p:spPr>
          <a:xfrm>
            <a:off x="1051022" y="3807972"/>
            <a:ext cx="354164" cy="317321"/>
          </a:xfrm>
          <a:prstGeom prst="ellipse">
            <a:avLst/>
          </a:prstGeom>
          <a:solidFill>
            <a:srgbClr val="93C9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35E75F-03EE-BE45-9B64-A95D863FD560}"/>
              </a:ext>
            </a:extLst>
          </p:cNvPr>
          <p:cNvSpPr/>
          <p:nvPr/>
        </p:nvSpPr>
        <p:spPr>
          <a:xfrm>
            <a:off x="1051022" y="3048998"/>
            <a:ext cx="354164" cy="317321"/>
          </a:xfrm>
          <a:prstGeom prst="ellipse">
            <a:avLst/>
          </a:prstGeom>
          <a:solidFill>
            <a:srgbClr val="93C9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235B9E-3C0D-0C46-877E-C8E06A73D08E}"/>
              </a:ext>
            </a:extLst>
          </p:cNvPr>
          <p:cNvSpPr/>
          <p:nvPr/>
        </p:nvSpPr>
        <p:spPr>
          <a:xfrm>
            <a:off x="1051022" y="4579585"/>
            <a:ext cx="354164" cy="317321"/>
          </a:xfrm>
          <a:prstGeom prst="ellipse">
            <a:avLst/>
          </a:prstGeom>
          <a:solidFill>
            <a:srgbClr val="93C9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3DF5CE-883F-F248-BEA5-17E7407DC733}"/>
              </a:ext>
            </a:extLst>
          </p:cNvPr>
          <p:cNvSpPr/>
          <p:nvPr/>
        </p:nvSpPr>
        <p:spPr>
          <a:xfrm>
            <a:off x="1051022" y="5365811"/>
            <a:ext cx="354164" cy="317321"/>
          </a:xfrm>
          <a:prstGeom prst="ellipse">
            <a:avLst/>
          </a:prstGeom>
          <a:solidFill>
            <a:srgbClr val="93C9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7794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993" y="560969"/>
            <a:ext cx="85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3C975"/>
                </a:solidFill>
                <a:latin typeface="Metropolis"/>
              </a:rPr>
              <a:t>Key Takeaways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1256" y="6007684"/>
            <a:ext cx="428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94560"/>
                </a:solidFill>
                <a:latin typeface="Metropolis Medium"/>
              </a:rPr>
              <a:t>www.trustbasedphilanthropy.org</a:t>
            </a:r>
            <a:endParaRPr lang="en-US" sz="2000" dirty="0">
              <a:solidFill>
                <a:srgbClr val="094560"/>
              </a:solidFill>
              <a:latin typeface="Metropolis Medium"/>
            </a:endParaRP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30DD6296-3B30-F641-BF9C-628D458E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242" y="5293858"/>
            <a:ext cx="1527315" cy="15273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92F967-BEC2-0748-87C4-DB015E36F60C}"/>
              </a:ext>
            </a:extLst>
          </p:cNvPr>
          <p:cNvSpPr/>
          <p:nvPr/>
        </p:nvSpPr>
        <p:spPr>
          <a:xfrm>
            <a:off x="954153" y="1560777"/>
            <a:ext cx="72356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4560"/>
                </a:solidFill>
                <a:latin typeface="Metropolis" pitchFamily="2" charset="77"/>
              </a:rPr>
              <a:t>At its core, trust-based philanthropy is about trusting the expertise, knowledge, and decision-making of nonprofit leaders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4560"/>
                </a:solidFill>
                <a:latin typeface="Metropolis" pitchFamily="2" charset="77"/>
              </a:rPr>
              <a:t>This is not just about what you do in policy and practice, but </a:t>
            </a:r>
            <a:r>
              <a:rPr lang="en-US" sz="2200" i="1" dirty="0">
                <a:solidFill>
                  <a:srgbClr val="094560"/>
                </a:solidFill>
                <a:latin typeface="Metropolis" pitchFamily="2" charset="77"/>
              </a:rPr>
              <a:t>how you show up</a:t>
            </a:r>
          </a:p>
          <a:p>
            <a:endParaRPr lang="en-US" sz="22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4560"/>
                </a:solidFill>
                <a:latin typeface="Metropolis" pitchFamily="2" charset="77"/>
              </a:rPr>
              <a:t>Shifting power dynamics and alleviating burdens on nonprofits benefits funders too</a:t>
            </a:r>
          </a:p>
          <a:p>
            <a:endParaRPr lang="en-US" sz="22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4560"/>
                </a:solidFill>
                <a:latin typeface="Metropolis" pitchFamily="2" charset="77"/>
              </a:rPr>
              <a:t>Trust-based philanthropy is a journey not a checklist</a:t>
            </a:r>
          </a:p>
        </p:txBody>
      </p:sp>
    </p:spTree>
    <p:extLst>
      <p:ext uri="{BB962C8B-B14F-4D97-AF65-F5344CB8AC3E}">
        <p14:creationId xmlns:p14="http://schemas.microsoft.com/office/powerpoint/2010/main" val="143605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993" y="560969"/>
            <a:ext cx="85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3C975"/>
                </a:solidFill>
                <a:latin typeface="Metropolis"/>
              </a:rPr>
              <a:t>Steps You Can Take Right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1256" y="6007684"/>
            <a:ext cx="428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94560"/>
                </a:solidFill>
                <a:latin typeface="Metropolis Medium"/>
              </a:rPr>
              <a:t>www.trustbasedphilanthropy.org</a:t>
            </a:r>
            <a:endParaRPr lang="en-US" sz="2000" dirty="0">
              <a:solidFill>
                <a:srgbClr val="094560"/>
              </a:solidFill>
              <a:latin typeface="Metropolis Medium"/>
            </a:endParaRP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30DD6296-3B30-F641-BF9C-628D458E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242" y="5293858"/>
            <a:ext cx="1527315" cy="15273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92F967-BEC2-0748-87C4-DB015E36F60C}"/>
              </a:ext>
            </a:extLst>
          </p:cNvPr>
          <p:cNvSpPr/>
          <p:nvPr/>
        </p:nvSpPr>
        <p:spPr>
          <a:xfrm>
            <a:off x="954153" y="1591555"/>
            <a:ext cx="72356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4560"/>
                </a:solidFill>
                <a:latin typeface="Metropolis" pitchFamily="2" charset="77"/>
              </a:rPr>
              <a:t>Download Trust-Based Philanthropy resources at </a:t>
            </a:r>
            <a:r>
              <a:rPr lang="en-US" sz="2000" dirty="0">
                <a:solidFill>
                  <a:srgbClr val="93C975"/>
                </a:solidFill>
                <a:latin typeface="Metropoli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www.trustbasedphilanthropy.org/resources</a:t>
            </a:r>
            <a:r>
              <a:rPr lang="en-US" sz="2000" dirty="0">
                <a:solidFill>
                  <a:srgbClr val="93C975"/>
                </a:solidFill>
                <a:latin typeface="Metropolis" pitchFamily="2" charset="77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4560"/>
                </a:solidFill>
                <a:latin typeface="Metropolis" pitchFamily="2" charset="77"/>
              </a:rPr>
              <a:t>Identify one concrete way that you can shift your behavior or practice to be </a:t>
            </a:r>
            <a:r>
              <a:rPr lang="en-US" sz="2000">
                <a:solidFill>
                  <a:srgbClr val="094560"/>
                </a:solidFill>
                <a:latin typeface="Metropolis" pitchFamily="2" charset="77"/>
              </a:rPr>
              <a:t>more trust-based</a:t>
            </a:r>
            <a:endParaRPr lang="en-US" sz="20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4560"/>
                </a:solidFill>
                <a:latin typeface="Metropolis" pitchFamily="2" charset="77"/>
              </a:rPr>
              <a:t>Fill out the follow-up survey</a:t>
            </a:r>
          </a:p>
          <a:p>
            <a:endParaRPr lang="en-US" sz="2000" dirty="0">
              <a:solidFill>
                <a:srgbClr val="094560"/>
              </a:solidFill>
              <a:latin typeface="Metropoli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4560"/>
                </a:solidFill>
                <a:latin typeface="Metropolis" pitchFamily="2" charset="77"/>
              </a:rPr>
              <a:t>Contact </a:t>
            </a:r>
            <a:r>
              <a:rPr lang="en-US" sz="2000" dirty="0">
                <a:solidFill>
                  <a:srgbClr val="93C975"/>
                </a:solidFill>
                <a:latin typeface="Metropoli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hello@trustbasedphilanthropy.org</a:t>
            </a:r>
            <a:r>
              <a:rPr lang="en-US" sz="2000" dirty="0">
                <a:solidFill>
                  <a:srgbClr val="93C975"/>
                </a:solidFill>
                <a:latin typeface="Metropolis" pitchFamily="2" charset="77"/>
              </a:rPr>
              <a:t> </a:t>
            </a:r>
            <a:r>
              <a:rPr lang="en-US" sz="2000" dirty="0">
                <a:solidFill>
                  <a:srgbClr val="094560"/>
                </a:solidFill>
                <a:latin typeface="Metropolis" pitchFamily="2" charset="77"/>
              </a:rPr>
              <a:t>with specific questions about adopting TBP</a:t>
            </a:r>
          </a:p>
        </p:txBody>
      </p:sp>
    </p:spTree>
    <p:extLst>
      <p:ext uri="{BB962C8B-B14F-4D97-AF65-F5344CB8AC3E}">
        <p14:creationId xmlns:p14="http://schemas.microsoft.com/office/powerpoint/2010/main" val="361648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7226</TotalTime>
  <Words>195</Words>
  <Application>Microsoft Macintosh PowerPoint</Application>
  <PresentationFormat>On-screen Show (4:3)</PresentationFormat>
  <Paragraphs>60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Metropolis</vt:lpstr>
      <vt:lpstr>Metropolis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Primer on Trust-Based Philanthropy </dc:title>
  <dc:creator>Shaady Salehi</dc:creator>
  <cp:lastModifiedBy>Shaady Salehi</cp:lastModifiedBy>
  <cp:revision>39</cp:revision>
  <dcterms:created xsi:type="dcterms:W3CDTF">2020-01-28T22:59:23Z</dcterms:created>
  <dcterms:modified xsi:type="dcterms:W3CDTF">2020-06-10T22:46:00Z</dcterms:modified>
</cp:coreProperties>
</file>